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6" r:id="rId3"/>
    <p:sldId id="260" r:id="rId4"/>
    <p:sldId id="261" r:id="rId5"/>
    <p:sldId id="266" r:id="rId6"/>
    <p:sldId id="267" r:id="rId7"/>
    <p:sldId id="269" r:id="rId8"/>
    <p:sldId id="262" r:id="rId9"/>
    <p:sldId id="263" r:id="rId10"/>
    <p:sldId id="270" r:id="rId11"/>
    <p:sldId id="271" r:id="rId12"/>
    <p:sldId id="272" r:id="rId13"/>
    <p:sldId id="258" r:id="rId14"/>
    <p:sldId id="257" r:id="rId15"/>
    <p:sldId id="273" r:id="rId16"/>
    <p:sldId id="25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4" d="100"/>
          <a:sy n="64" d="100"/>
        </p:scale>
        <p:origin x="-780" y="-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82551-492F-4599-A993-E48F2691B6A4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2F17B-57E1-4184-BA5B-74FA21AF21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9994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82551-492F-4599-A993-E48F2691B6A4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2F17B-57E1-4184-BA5B-74FA21AF21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73914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82551-492F-4599-A993-E48F2691B6A4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2F17B-57E1-4184-BA5B-74FA21AF21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430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82551-492F-4599-A993-E48F2691B6A4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2F17B-57E1-4184-BA5B-74FA21AF21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2531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82551-492F-4599-A993-E48F2691B6A4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2F17B-57E1-4184-BA5B-74FA21AF21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1798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82551-492F-4599-A993-E48F2691B6A4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2F17B-57E1-4184-BA5B-74FA21AF21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6840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82551-492F-4599-A993-E48F2691B6A4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2F17B-57E1-4184-BA5B-74FA21AF21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198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82551-492F-4599-A993-E48F2691B6A4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2F17B-57E1-4184-BA5B-74FA21AF21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2132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82551-492F-4599-A993-E48F2691B6A4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2F17B-57E1-4184-BA5B-74FA21AF21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7732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82551-492F-4599-A993-E48F2691B6A4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2F17B-57E1-4184-BA5B-74FA21AF21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4575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82551-492F-4599-A993-E48F2691B6A4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62F17B-57E1-4184-BA5B-74FA21AF21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7066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282551-492F-4599-A993-E48F2691B6A4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62F17B-57E1-4184-BA5B-74FA21AF21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4302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prezentacii.org/upload/cloud/18/12/82684/images/screen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1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10390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trafaret-decor.ru/sites/default/files/2022-12/%D0%A4%D0%BE%D0%BD%20%D0%B4%D0%BB%D1%8F%20%D0%BF%D1%80%D0%B5%D0%B7%D0%B5%D0%BD%D1%82%D0%B0%D1%86%D0%B8%D0%B8%20%D0%BF%D0%BE%20%D1%84%D0%B8%D0%BD%D0%B0%D0%BD%D1%81%D0%BE%D0%B2%D0%BE%D0%B9%20%D0%B3%D1%80%D0%B0%D0%BC%D0%BE%D1%82%D0%BD%D0%BE%D1%81%D1%82%D0%B8%20%2812%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" y="2738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8" t="29420" r="18560" b="13623"/>
          <a:stretch/>
        </p:blipFill>
        <p:spPr bwMode="auto">
          <a:xfrm>
            <a:off x="3855" y="62678"/>
            <a:ext cx="9176657" cy="4612137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1120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32" t="29274" r="19294" b="13044"/>
          <a:stretch/>
        </p:blipFill>
        <p:spPr bwMode="auto">
          <a:xfrm>
            <a:off x="0" y="0"/>
            <a:ext cx="9144000" cy="479487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5003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1216" y="116632"/>
            <a:ext cx="8640960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FF0000"/>
                </a:solidFill>
              </a:rPr>
              <a:t>П</a:t>
            </a:r>
            <a:r>
              <a:rPr lang="ru-RU" sz="2400" b="1" i="1" dirty="0" smtClean="0">
                <a:solidFill>
                  <a:srgbClr val="FF0000"/>
                </a:solidFill>
              </a:rPr>
              <a:t>ризнаки </a:t>
            </a:r>
            <a:r>
              <a:rPr lang="ru-RU" sz="2400" b="1" i="1" dirty="0">
                <a:solidFill>
                  <a:srgbClr val="FF0000"/>
                </a:solidFill>
              </a:rPr>
              <a:t>финансовой грамотности в истории</a:t>
            </a:r>
            <a:r>
              <a:rPr lang="ru-RU" sz="2400" b="1" i="1" dirty="0" smtClean="0">
                <a:solidFill>
                  <a:srgbClr val="FF0000"/>
                </a:solidFill>
              </a:rPr>
              <a:t>:</a:t>
            </a:r>
          </a:p>
          <a:p>
            <a:endParaRPr lang="ru-RU" sz="2400" b="1" dirty="0">
              <a:solidFill>
                <a:srgbClr val="FF0000"/>
              </a:solidFill>
            </a:endParaRPr>
          </a:p>
          <a:p>
            <a:r>
              <a:rPr lang="ru-RU" sz="3200" dirty="0" smtClean="0"/>
              <a:t>- откладывает </a:t>
            </a:r>
            <a:r>
              <a:rPr lang="ru-RU" sz="3200" dirty="0"/>
              <a:t>деньги, умеет копить.</a:t>
            </a:r>
          </a:p>
          <a:p>
            <a:r>
              <a:rPr lang="ru-RU" sz="3200" dirty="0" smtClean="0"/>
              <a:t>- не </a:t>
            </a:r>
            <a:r>
              <a:rPr lang="ru-RU" sz="3200" dirty="0"/>
              <a:t>попадается на обман с деньгами (на уловки финансовых мошенников)</a:t>
            </a:r>
          </a:p>
          <a:p>
            <a:r>
              <a:rPr lang="ru-RU" sz="3200" dirty="0" smtClean="0"/>
              <a:t>- сравнивает </a:t>
            </a:r>
            <a:r>
              <a:rPr lang="ru-RU" sz="3200" dirty="0"/>
              <a:t>условия при покупке товаров, смотрит, где дешевле и лучшего качества.</a:t>
            </a:r>
          </a:p>
          <a:p>
            <a:r>
              <a:rPr lang="ru-RU" sz="3200" dirty="0"/>
              <a:t> </a:t>
            </a:r>
            <a:r>
              <a:rPr lang="ru-RU" sz="3200" dirty="0" smtClean="0"/>
              <a:t>- распределяет </a:t>
            </a:r>
            <a:r>
              <a:rPr lang="ru-RU" sz="3200" dirty="0"/>
              <a:t>свои траты: сначала покупает самое необходимое, а только потом то, что хочется.</a:t>
            </a:r>
          </a:p>
          <a:p>
            <a:r>
              <a:rPr lang="ru-RU" sz="3200" dirty="0"/>
              <a:t> </a:t>
            </a:r>
            <a:r>
              <a:rPr lang="ru-RU" sz="3200" dirty="0" smtClean="0"/>
              <a:t>- знает </a:t>
            </a:r>
            <a:r>
              <a:rPr lang="ru-RU" sz="3200" dirty="0"/>
              <a:t>свои права в области личных финансов и может их защитить. </a:t>
            </a:r>
          </a:p>
        </p:txBody>
      </p:sp>
    </p:spTree>
    <p:extLst>
      <p:ext uri="{BB962C8B-B14F-4D97-AF65-F5344CB8AC3E}">
        <p14:creationId xmlns:p14="http://schemas.microsoft.com/office/powerpoint/2010/main" val="95036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34" t="17436" r="20220" b="6081"/>
          <a:stretch/>
        </p:blipFill>
        <p:spPr bwMode="auto">
          <a:xfrm>
            <a:off x="-10266" y="17600"/>
            <a:ext cx="8999892" cy="6579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173217" y="2276872"/>
            <a:ext cx="23727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банкир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20715" y="4797152"/>
            <a:ext cx="23702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платеж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34645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57" t="15678" r="23929" b="14432"/>
          <a:stretch/>
        </p:blipFill>
        <p:spPr bwMode="auto">
          <a:xfrm>
            <a:off x="-2" y="1217"/>
            <a:ext cx="9144001" cy="6669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619869" y="4581128"/>
            <a:ext cx="32403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436096" y="1340768"/>
            <a:ext cx="28082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кошелек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43381" y="4119463"/>
            <a:ext cx="30782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банкомат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55920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dou26.kuz-edu.ru/files/dou26/%D1%84%D0%B8%D0%BD%D0%B0%D0%BD%D1%81%D0%BE%D0%B2%D0%B0%D1%8F%20%D0%B3%D1%80%D0%B0%D0%BC%D0%BE%D1%82%D0%BD%D0%BE%D1%81%D1%82%D1%8C/slide-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49"/>
          <a:stretch/>
        </p:blipFill>
        <p:spPr bwMode="auto">
          <a:xfrm>
            <a:off x="0" y="1741885"/>
            <a:ext cx="9128717" cy="5071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52406" y="0"/>
            <a:ext cx="783919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5 основных правил</a:t>
            </a:r>
          </a:p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ф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инансовой грамотности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87977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kartinkin.net/uploads/posts/2021-01/1610226555_11-p-fon-dlya-prezentatsii-finansovoi-gramotnos-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9461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80"/>
          <a:stretch/>
        </p:blipFill>
        <p:spPr bwMode="auto">
          <a:xfrm>
            <a:off x="36512" y="0"/>
            <a:ext cx="9144000" cy="6896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21844" y="260648"/>
            <a:ext cx="49003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Классный час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8486" y="1772816"/>
            <a:ext cx="886704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«Моя финансовая грамотность»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05471" y="6588764"/>
            <a:ext cx="6511145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Автор: учитель МОУ «</a:t>
            </a:r>
            <a:r>
              <a:rPr lang="ru-RU" sz="1400" b="1" cap="none" spc="0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Беляницкая</a:t>
            </a:r>
            <a:r>
              <a:rPr lang="ru-RU" sz="14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СОШ» </a:t>
            </a:r>
            <a:r>
              <a:rPr lang="ru-RU" sz="1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Селезнева С.А.</a:t>
            </a:r>
            <a:endParaRPr lang="ru-RU" sz="14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567313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s://trafaret-decor.ru/sites/default/files/2022-12/%D0%A4%D0%BE%D0%BD%20%D0%B4%D0%BB%D1%8F%20%D0%BF%D1%80%D0%B5%D0%B7%D0%B5%D0%BD%D1%82%D0%B0%D1%86%D0%B8%D0%B8%20%D0%BF%D0%BE%20%D1%84%D0%B8%D0%BD%D0%B0%D0%BD%D1%81%D0%BE%D0%B2%D0%BE%D0%B9%20%D0%B3%D1%80%D0%B0%D0%BC%D0%BE%D1%82%D0%BD%D0%BE%D1%81%D1%82%D0%B8%20%2812%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fsd.multiurok.ru/html/2017/05/28/s_5929ef13b7fe4/img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2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168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s://trafaret-decor.ru/sites/default/files/2022-12/%D0%A4%D0%BE%D0%BD%20%D0%B4%D0%BB%D1%8F%20%D0%BF%D1%80%D0%B5%D0%B7%D0%B5%D0%BD%D1%82%D0%B0%D1%86%D0%B8%D0%B8%20%D0%BF%D0%BE%20%D1%84%D0%B8%D0%BD%D0%B0%D0%BD%D1%81%D0%BE%D0%B2%D0%BE%D0%B9%20%D0%B3%D1%80%D0%B0%D0%BC%D0%BE%D1%82%D0%BD%D0%BE%D1%81%D1%82%D0%B8%20%2812%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1905"/>
            <a:ext cx="5904656" cy="2598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852936"/>
            <a:ext cx="5904656" cy="2465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941150" y="836712"/>
            <a:ext cx="316835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Красноярск.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Коммунальный мост на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р.Енисей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94712" y="3068960"/>
            <a:ext cx="402981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Санкт-Петербург. </a:t>
            </a:r>
          </a:p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Дева-Нева на фоне Петропавловской крепости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30650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s://trafaret-decor.ru/sites/default/files/2022-12/%D0%A4%D0%BE%D0%BD%20%D0%B4%D0%BB%D1%8F%20%D0%BF%D1%80%D0%B5%D0%B7%D0%B5%D0%BD%D1%82%D0%B0%D1%86%D0%B8%D0%B8%20%D0%BF%D0%BE%20%D1%84%D0%B8%D0%BD%D0%B0%D0%BD%D1%81%D0%BE%D0%B2%D0%BE%D0%B9%20%D0%B3%D1%80%D0%B0%D0%BC%D0%BE%D1%82%D0%BD%D0%BE%D1%81%D1%82%D0%B8%20%2812%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88640"/>
            <a:ext cx="5596050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436096" y="627946"/>
            <a:ext cx="316835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Москва. Государственный академический</a:t>
            </a:r>
          </a:p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Большой 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</a:t>
            </a:r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еатр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" t="29201" r="920" b="29282"/>
          <a:stretch/>
        </p:blipFill>
        <p:spPr bwMode="auto">
          <a:xfrm>
            <a:off x="155575" y="2852936"/>
            <a:ext cx="5583248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364088" y="3212976"/>
            <a:ext cx="417646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Севастополь. </a:t>
            </a:r>
          </a:p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Памятник затопленным кораблям.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9671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s://trafaret-decor.ru/sites/default/files/2022-12/%D0%A4%D0%BE%D0%BD%20%D0%B4%D0%BB%D1%8F%20%D0%BF%D1%80%D0%B5%D0%B7%D0%B5%D0%BD%D1%82%D0%B0%D1%86%D0%B8%D0%B8%20%D0%BF%D0%BE%20%D1%84%D0%B8%D0%BD%D0%B0%D0%BD%D1%81%D0%BE%D0%B2%D0%BE%D0%B9%20%D0%B3%D1%80%D0%B0%D0%BC%D0%BE%D1%82%D0%BD%D0%BE%D1%81%D1%82%D0%B8%20%2812%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188640"/>
            <a:ext cx="5856585" cy="2532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724128" y="692696"/>
            <a:ext cx="316835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Архангельск.</a:t>
            </a:r>
            <a:r>
              <a:rPr lang="ru-RU" sz="2400" dirty="0"/>
              <a:t> 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Памятник Петру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Великому.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Picture 2" descr=" 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2996952"/>
            <a:ext cx="5992178" cy="2621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137962" y="3429000"/>
            <a:ext cx="316835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Ярославль. </a:t>
            </a:r>
          </a:p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Памятник Ярославу Мудрому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71819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s://trafaret-decor.ru/sites/default/files/2022-12/%D0%A4%D0%BE%D0%BD%20%D0%B4%D0%BB%D1%8F%20%D0%BF%D1%80%D0%B5%D0%B7%D0%B5%D0%BD%D1%82%D0%B0%D1%86%D0%B8%D0%B8%20%D0%BF%D0%BE%20%D1%84%D0%B8%D0%BD%D0%B0%D0%BD%D1%81%D0%BE%D0%B2%D0%BE%D0%B9%20%D0%B3%D1%80%D0%B0%D0%BC%D0%BE%D1%82%D0%BD%D0%BE%D1%81%D1%82%D0%B8%20%2812%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http://www.ikirov.ru/files/1210/50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000" y="2996952"/>
            <a:ext cx="6098363" cy="2683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084168" y="3447810"/>
            <a:ext cx="316835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Хабаровск. Памятник Муравьеву-Амурскому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1" t="16427" r="8699" b="15854"/>
          <a:stretch/>
        </p:blipFill>
        <p:spPr bwMode="auto">
          <a:xfrm>
            <a:off x="105277" y="44625"/>
            <a:ext cx="5834875" cy="2581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5796136" y="735327"/>
            <a:ext cx="316835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Владивосток.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Мост на остров Русский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80054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s://trafaret-decor.ru/sites/default/files/2022-12/%D0%A4%D0%BE%D0%BD%20%D0%B4%D0%BB%D1%8F%20%D0%BF%D1%80%D0%B5%D0%B7%D0%B5%D0%BD%D1%82%D0%B0%D1%86%D0%B8%D0%B8%20%D0%BF%D0%BE%20%D1%84%D0%B8%D0%BD%D0%B0%D0%BD%D1%81%D0%BE%D0%B2%D0%BE%D0%B9%20%D0%B3%D1%80%D0%B0%D0%BC%D0%BE%D1%82%D0%BD%D0%BE%D1%81%D1%82%D0%B8%20%2812%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" y="2738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258" y="44624"/>
            <a:ext cx="397367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b="1" dirty="0">
                <a:solidFill>
                  <a:srgbClr val="FF0000"/>
                </a:solidFill>
              </a:rPr>
              <a:t>Преимущества оплаты наличными деньгами:</a:t>
            </a:r>
            <a:endParaRPr lang="ru-RU" dirty="0">
              <a:solidFill>
                <a:srgbClr val="FF0000"/>
              </a:solidFill>
            </a:endParaRPr>
          </a:p>
          <a:p>
            <a:pPr fontAlgn="base"/>
            <a:r>
              <a:rPr lang="ru-RU" dirty="0" smtClean="0"/>
              <a:t>- наличные </a:t>
            </a:r>
            <a:r>
              <a:rPr lang="ru-RU" dirty="0"/>
              <a:t>деньги не требуют присутствия каких-то технических устройств, мобильной или интернет-связи;</a:t>
            </a:r>
          </a:p>
          <a:p>
            <a:pPr fontAlgn="base"/>
            <a:r>
              <a:rPr lang="ru-RU" dirty="0" smtClean="0"/>
              <a:t>- наличные </a:t>
            </a:r>
            <a:r>
              <a:rPr lang="ru-RU" dirty="0"/>
              <a:t>деньги являются общепризнанным средством платежа;</a:t>
            </a:r>
          </a:p>
          <a:p>
            <a:pPr fontAlgn="base"/>
            <a:r>
              <a:rPr lang="ru-RU" dirty="0" smtClean="0"/>
              <a:t>- наличные </a:t>
            </a:r>
            <a:r>
              <a:rPr lang="ru-RU" dirty="0"/>
              <a:t>деньги не требуют дополнительных расходов в виде комиссии за обслуживание карты и переводы.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95936" y="6871"/>
            <a:ext cx="504056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b="1" dirty="0">
                <a:solidFill>
                  <a:srgbClr val="FF0000"/>
                </a:solidFill>
              </a:rPr>
              <a:t>Преимущества оплаты товара безналичными деньгами на банковской карте:</a:t>
            </a:r>
            <a:endParaRPr lang="ru-RU" dirty="0">
              <a:solidFill>
                <a:srgbClr val="FF0000"/>
              </a:solidFill>
            </a:endParaRPr>
          </a:p>
          <a:p>
            <a:pPr fontAlgn="base"/>
            <a:r>
              <a:rPr lang="ru-RU" dirty="0" smtClean="0"/>
              <a:t>-не </a:t>
            </a:r>
            <a:r>
              <a:rPr lang="ru-RU" dirty="0"/>
              <a:t>нужно отсчитывать деньги и сдачу;</a:t>
            </a:r>
          </a:p>
          <a:p>
            <a:pPr fontAlgn="base"/>
            <a:r>
              <a:rPr lang="ru-RU" dirty="0" smtClean="0"/>
              <a:t>-при </a:t>
            </a:r>
            <a:r>
              <a:rPr lang="ru-RU" dirty="0"/>
              <a:t>потере банковской карты, деньги остаются на счете</a:t>
            </a:r>
            <a:r>
              <a:rPr lang="ru-RU" dirty="0" smtClean="0"/>
              <a:t>.</a:t>
            </a:r>
            <a:endParaRPr lang="ru-RU" dirty="0"/>
          </a:p>
          <a:p>
            <a:pPr fontAlgn="base"/>
            <a:r>
              <a:rPr lang="ru-RU" dirty="0" smtClean="0"/>
              <a:t>-контроль </a:t>
            </a:r>
            <a:r>
              <a:rPr lang="ru-RU" dirty="0"/>
              <a:t>расходов по выписке из банковской карты;</a:t>
            </a:r>
          </a:p>
          <a:p>
            <a:pPr fontAlgn="base"/>
            <a:r>
              <a:rPr lang="ru-RU" dirty="0" smtClean="0"/>
              <a:t>-возможность </a:t>
            </a:r>
            <a:r>
              <a:rPr lang="ru-RU" dirty="0"/>
              <a:t>оплаты услуг (коммунальные, телефония) в мобильном приложении;</a:t>
            </a:r>
          </a:p>
          <a:p>
            <a:pPr fontAlgn="base"/>
            <a:r>
              <a:rPr lang="ru-RU" dirty="0" smtClean="0"/>
              <a:t>-оплата </a:t>
            </a:r>
            <a:r>
              <a:rPr lang="ru-RU" dirty="0"/>
              <a:t>покупок в онлайн-магазинах;</a:t>
            </a:r>
          </a:p>
          <a:p>
            <a:pPr fontAlgn="base"/>
            <a:r>
              <a:rPr lang="ru-RU" dirty="0" smtClean="0"/>
              <a:t>- переводы </a:t>
            </a:r>
            <a:r>
              <a:rPr lang="ru-RU" dirty="0"/>
              <a:t>денежных средств с карты на карту;</a:t>
            </a:r>
          </a:p>
          <a:p>
            <a:pPr fontAlgn="base"/>
            <a:r>
              <a:rPr lang="ru-RU" dirty="0" smtClean="0"/>
              <a:t>- дистанционная </a:t>
            </a:r>
            <a:r>
              <a:rPr lang="ru-RU" dirty="0"/>
              <a:t>оплата за кредит с помощью мобильного приложения;</a:t>
            </a:r>
          </a:p>
          <a:p>
            <a:pPr fontAlgn="base"/>
            <a:r>
              <a:rPr lang="ru-RU" dirty="0" smtClean="0"/>
              <a:t>- возможность </a:t>
            </a:r>
            <a:r>
              <a:rPr lang="ru-RU" dirty="0"/>
              <a:t>получения кэш-</a:t>
            </a:r>
            <a:r>
              <a:rPr lang="ru-RU" dirty="0" err="1"/>
              <a:t>бэка</a:t>
            </a:r>
            <a:r>
              <a:rPr lang="ru-RU" dirty="0"/>
              <a:t> (возврат части денег в виде бонуса за какую-либо покупку);</a:t>
            </a:r>
          </a:p>
          <a:p>
            <a:pPr fontAlgn="base"/>
            <a:r>
              <a:rPr lang="ru-RU" dirty="0" smtClean="0"/>
              <a:t>-возможность </a:t>
            </a:r>
            <a:r>
              <a:rPr lang="ru-RU" dirty="0"/>
              <a:t>конвертации валюты на месте;</a:t>
            </a:r>
          </a:p>
          <a:p>
            <a:pPr fontAlgn="base"/>
            <a:r>
              <a:rPr lang="ru-RU" dirty="0"/>
              <a:t>бесконтактный платёж с помощью мобильного приложения.</a:t>
            </a:r>
          </a:p>
        </p:txBody>
      </p:sp>
    </p:spTree>
    <p:extLst>
      <p:ext uri="{BB962C8B-B14F-4D97-AF65-F5344CB8AC3E}">
        <p14:creationId xmlns:p14="http://schemas.microsoft.com/office/powerpoint/2010/main" val="2021668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s://trafaret-decor.ru/sites/default/files/2022-12/%D0%A4%D0%BE%D0%BD%20%D0%B4%D0%BB%D1%8F%20%D0%BF%D1%80%D0%B5%D0%B7%D0%B5%D0%BD%D1%82%D0%B0%D1%86%D0%B8%D0%B8%20%D0%BF%D0%BE%20%D1%84%D0%B8%D0%BD%D0%B0%D0%BD%D1%81%D0%BE%D0%B2%D0%BE%D0%B9%20%D0%B3%D1%80%D0%B0%D0%BC%D0%BE%D1%82%D0%BD%D0%BE%D1%81%D1%82%D0%B8%20%2812%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https://i.ytimg.com/vi/HRxNN5ZytiE/maxresdefaul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28192"/>
            <a:ext cx="9168339" cy="5157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55512" y="260648"/>
            <a:ext cx="640617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8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Золотая карта</a:t>
            </a:r>
            <a:endParaRPr lang="ru-RU" sz="8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20528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</TotalTime>
  <Words>296</Words>
  <Application>Microsoft Office PowerPoint</Application>
  <PresentationFormat>Экран (4:3)</PresentationFormat>
  <Paragraphs>46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 Селезнева</dc:creator>
  <cp:lastModifiedBy>Светлана Селезнева</cp:lastModifiedBy>
  <cp:revision>16</cp:revision>
  <dcterms:created xsi:type="dcterms:W3CDTF">2023-02-12T06:48:20Z</dcterms:created>
  <dcterms:modified xsi:type="dcterms:W3CDTF">2023-02-12T12:20:44Z</dcterms:modified>
</cp:coreProperties>
</file>